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dde00c6d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31dde00c6db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dde00c6d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31dde00c6db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dde00c6d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31dde00c6db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dde00c6d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g31dde00c6db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dde00c6d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dde00c6d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de00c6d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" name="Google Shape;89;g31dde00c6db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dde00c6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31dde00c6d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dde00c6d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31dde00c6db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dde00c6d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31dde00c6db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dde00c6d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31dde00c6db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dde00c6d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1dde00c6db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dde00c6d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g31dde00c6d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dde00c6d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1dde00c6db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6.jpg"/><Relationship Id="rId5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in a crowd&#10;&#10;Description automatically generated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6402275" y="1420250"/>
            <a:ext cx="441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PT" sz="5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Hackacitizens</a:t>
            </a:r>
            <a:endParaRPr b="1" sz="5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2825" y="1570360"/>
            <a:ext cx="853424" cy="6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Impact &amp; Opportunities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824" y="217375"/>
            <a:ext cx="985602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50" y="1312150"/>
            <a:ext cx="10983098" cy="4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Impact &amp; Opportunities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824" y="217375"/>
            <a:ext cx="985602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9063" l="27103" r="0" t="10872"/>
          <a:stretch/>
        </p:blipFill>
        <p:spPr>
          <a:xfrm>
            <a:off x="4786825" y="2273700"/>
            <a:ext cx="7177176" cy="39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5">
            <a:alphaModFix/>
          </a:blip>
          <a:srcRect b="34190" l="0" r="5428" t="9013"/>
          <a:stretch/>
        </p:blipFill>
        <p:spPr>
          <a:xfrm>
            <a:off x="138650" y="1353750"/>
            <a:ext cx="7863825" cy="12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138650" y="2847425"/>
            <a:ext cx="4576500" cy="31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Identifying sub-optimal availability of bus trips per bus stops in an hourly slice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76325" y="1475125"/>
            <a:ext cx="863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Current Mobility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 score is computed solely on WiFi Access</a:t>
            </a:r>
            <a:br>
              <a:rPr lang="en-PT">
                <a:latin typeface="Trebuchet MS"/>
                <a:ea typeface="Trebuchet MS"/>
                <a:cs typeface="Trebuchet MS"/>
                <a:sym typeface="Trebuchet MS"/>
              </a:rPr>
            </a:b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Non PII </a:t>
            </a: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Financial</a:t>
            </a: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 transaction data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 in order to predict the “mobility score” with higher accuracy.</a:t>
            </a:r>
            <a:br>
              <a:rPr lang="en-PT">
                <a:latin typeface="Trebuchet MS"/>
                <a:ea typeface="Trebuchet MS"/>
                <a:cs typeface="Trebuchet MS"/>
                <a:sym typeface="Trebuchet MS"/>
              </a:rPr>
            </a:b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Transit traffic flow data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 in order to help to better predict the “mobility score” index.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Work/Next Steps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2176" y="124825"/>
            <a:ext cx="1103325" cy="10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4">
            <a:alphaModFix/>
          </a:blip>
          <a:srcRect b="18099" l="0" r="0" t="0"/>
          <a:stretch/>
        </p:blipFill>
        <p:spPr>
          <a:xfrm>
            <a:off x="9236900" y="2498150"/>
            <a:ext cx="2321050" cy="14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1950" y="4174500"/>
            <a:ext cx="2778550" cy="17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830525" y="1429400"/>
            <a:ext cx="89460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T"/>
              <a:t>"Analytical solutions must prioritize privacy when processing </a:t>
            </a:r>
            <a:r>
              <a:rPr b="1" lang="en-PT"/>
              <a:t>PII data</a:t>
            </a:r>
            <a:r>
              <a:rPr lang="en-PT"/>
              <a:t>, ensuring they can </a:t>
            </a:r>
            <a:r>
              <a:rPr b="1" lang="en-PT"/>
              <a:t>generate valuable insights while safeguarding citizens</a:t>
            </a:r>
            <a:r>
              <a:rPr lang="en-PT"/>
              <a:t> security and </a:t>
            </a:r>
            <a:r>
              <a:rPr b="1" lang="en-PT"/>
              <a:t>maintaining compliance </a:t>
            </a:r>
            <a:r>
              <a:rPr lang="en-PT"/>
              <a:t>with </a:t>
            </a:r>
            <a:r>
              <a:rPr b="1" lang="en-PT"/>
              <a:t>common law.</a:t>
            </a:r>
            <a:r>
              <a:rPr lang="en-PT"/>
              <a:t>"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Conclusion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51" y="79125"/>
            <a:ext cx="1152650" cy="11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150" y="3783921"/>
            <a:ext cx="3016049" cy="22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175" y="4030627"/>
            <a:ext cx="2901650" cy="21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2612850" y="1899750"/>
            <a:ext cx="6966300" cy="321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PT" sz="8300"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b="1" sz="9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Our Idea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21500" y="1459875"/>
            <a:ext cx="11551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Mobility Index for Bus Stops Using Wi-Fi Data with POI Features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rebuchet MS"/>
              <a:buChar char="➔"/>
            </a:pP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WiFi Access Data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 as a proxy for </a:t>
            </a:r>
            <a:r>
              <a:rPr b="1" lang="en-PT">
                <a:latin typeface="Trebuchet MS"/>
                <a:ea typeface="Trebuchet MS"/>
                <a:cs typeface="Trebuchet MS"/>
                <a:sym typeface="Trebuchet MS"/>
              </a:rPr>
              <a:t>Mobility</a:t>
            </a:r>
            <a:br>
              <a:rPr b="1" lang="en-PT">
                <a:latin typeface="Trebuchet MS"/>
                <a:ea typeface="Trebuchet MS"/>
                <a:cs typeface="Trebuchet MS"/>
                <a:sym typeface="Trebuchet MS"/>
              </a:rPr>
            </a:b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Train an ML model to predict a Mobility Index based on Geospatial Features (Points of Interest)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4327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5000"/>
              <a:buFont typeface="Trebuchet MS"/>
              <a:buChar char="◆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Nearby Schools, Hospitals, Tourist Attractions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Use this learning from AP to Predict expected Mobility for Bus Stops</a:t>
            </a:r>
            <a:br>
              <a:rPr lang="en-PT">
                <a:latin typeface="Trebuchet MS"/>
                <a:ea typeface="Trebuchet MS"/>
                <a:cs typeface="Trebuchet MS"/>
                <a:sym typeface="Trebuchet MS"/>
              </a:rPr>
            </a:b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Match available buses with expected mobility to optimize public transportation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600" y="48650"/>
            <a:ext cx="660900" cy="12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543950" y="5346066"/>
            <a:ext cx="894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PT"/>
              <a:t>Framework: Privacy Impact Assessment (PIA)</a:t>
            </a:r>
            <a:endParaRPr/>
          </a:p>
        </p:txBody>
      </p:sp>
      <p:sp>
        <p:nvSpPr>
          <p:cNvPr id="99" name="Google Shape;99;p15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Security </a:t>
            </a: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Risk Assessment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900" y="94376"/>
            <a:ext cx="1265050" cy="11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1225"/>
            <a:ext cx="11887201" cy="3192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Privacy Measures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9550" y="261000"/>
            <a:ext cx="1528641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260550" y="1459875"/>
            <a:ext cx="6187500" cy="4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Most 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relevant measures: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MAC Address Hashing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◆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Implicitely enable Right to be Forgotten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◆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Hide sensitive PII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k-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Anonymization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 (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Mondrian, K=60</a:t>
            </a: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)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◆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upload, session time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➔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Differential Privacy  (epsilon = 0.5)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◆"/>
            </a:pPr>
            <a:r>
              <a:rPr lang="en-PT">
                <a:latin typeface="Trebuchet MS"/>
                <a:ea typeface="Trebuchet MS"/>
                <a:cs typeface="Trebuchet MS"/>
                <a:sym typeface="Trebuchet MS"/>
              </a:rPr>
              <a:t>on wifi aggregated accesses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4">
            <a:alphaModFix/>
          </a:blip>
          <a:srcRect b="4847" l="7494" r="8948" t="7816"/>
          <a:stretch/>
        </p:blipFill>
        <p:spPr>
          <a:xfrm>
            <a:off x="6341325" y="1648825"/>
            <a:ext cx="5708301" cy="39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8924150" y="1459875"/>
            <a:ext cx="3162600" cy="27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➔"/>
            </a:pPr>
            <a:r>
              <a:rPr lang="en-PT" sz="2400">
                <a:latin typeface="Trebuchet MS"/>
                <a:ea typeface="Trebuchet MS"/>
                <a:cs typeface="Trebuchet MS"/>
                <a:sym typeface="Trebuchet MS"/>
              </a:rPr>
              <a:t>Hotspots map and POIs in Porto city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Used for Mobility Index (Training)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75" y="145725"/>
            <a:ext cx="1030275" cy="11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50" y="1648825"/>
            <a:ext cx="8619352" cy="428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Used for Mobility Index </a:t>
            </a: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(Training)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50" y="1374525"/>
            <a:ext cx="5483300" cy="47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177375" y="1877425"/>
            <a:ext cx="4251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➔"/>
            </a:pPr>
            <a:r>
              <a:rPr lang="en-PT" sz="2400">
                <a:latin typeface="Trebuchet MS"/>
                <a:ea typeface="Trebuchet MS"/>
                <a:cs typeface="Trebuchet MS"/>
                <a:sym typeface="Trebuchet MS"/>
              </a:rPr>
              <a:t>GeoSpatial - Points of Interest in Hotspots surroundings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400" y="147500"/>
            <a:ext cx="759883" cy="104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375" y="3096750"/>
            <a:ext cx="5731849" cy="254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7475" y="1877425"/>
            <a:ext cx="1662125" cy="13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6363075" y="1706825"/>
            <a:ext cx="42519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Char char="➔"/>
            </a:pPr>
            <a:r>
              <a:rPr lang="en-PT" sz="2400">
                <a:latin typeface="Trebuchet MS"/>
                <a:ea typeface="Trebuchet MS"/>
                <a:cs typeface="Trebuchet MS"/>
                <a:sym typeface="Trebuchet MS"/>
              </a:rPr>
              <a:t>POI in the surroundings of bus stops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Mobility Index (Inference Table)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932" r="932" t="0"/>
          <a:stretch/>
        </p:blipFill>
        <p:spPr>
          <a:xfrm>
            <a:off x="501125" y="1403525"/>
            <a:ext cx="5483301" cy="478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-45589" l="0" r="-60978" t="-15389"/>
          <a:stretch/>
        </p:blipFill>
        <p:spPr>
          <a:xfrm>
            <a:off x="9346175" y="1997025"/>
            <a:ext cx="3193801" cy="17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050" y="3140250"/>
            <a:ext cx="5731849" cy="254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8916875" y="1459875"/>
            <a:ext cx="3139500" cy="30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rebuchet MS"/>
              <a:buChar char="➔"/>
            </a:pPr>
            <a:r>
              <a:rPr lang="en-PT" sz="2500">
                <a:latin typeface="Trebuchet MS"/>
                <a:ea typeface="Trebuchet MS"/>
                <a:cs typeface="Trebuchet MS"/>
                <a:sym typeface="Trebuchet MS"/>
              </a:rPr>
              <a:t>Heat map bus stops across Porto city in relation to POIs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38650" y="658225"/>
            <a:ext cx="10180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Mobility Index (Inference)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9675" y="145725"/>
            <a:ext cx="1030275" cy="11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00" y="1459875"/>
            <a:ext cx="8360126" cy="4119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138650" y="658225"/>
            <a:ext cx="101802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3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Predictive Model Output</a:t>
            </a:r>
            <a:endParaRPr sz="3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4000" y="185825"/>
            <a:ext cx="1075950" cy="10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 rotWithShape="1">
          <a:blip r:embed="rId4">
            <a:alphaModFix/>
          </a:blip>
          <a:srcRect b="0" l="0" r="0" t="1019"/>
          <a:stretch/>
        </p:blipFill>
        <p:spPr>
          <a:xfrm>
            <a:off x="1245875" y="1648850"/>
            <a:ext cx="9489949" cy="45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84375" y="1145950"/>
            <a:ext cx="101802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PT" sz="2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(extrapolate AP-hotspots learning)</a:t>
            </a:r>
            <a:endParaRPr sz="2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